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BEE395"/>
    <a:srgbClr val="A9DA74"/>
    <a:srgbClr val="00863D"/>
    <a:srgbClr val="009E47"/>
    <a:srgbClr val="9CD45E"/>
    <a:srgbClr val="0DF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05/01/2022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nói</a:t>
            </a:r>
            <a:r>
              <a:rPr lang="en-US" baseline="0" smtClean="0"/>
              <a:t> về bản thân, nói về những thay đổi, những tiến bộ của bản thân sau 1 học kì vào lớp 1, từ đó giúp các em hiểu đi học mang lại nhiều ý nghĩa cho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05/01/2022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05/01/2022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05/01/2022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05/01/2022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05/01/2022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05/01/2022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1" y="695835"/>
            <a:ext cx="6858000" cy="430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6934200" y="238635"/>
            <a:ext cx="2209800" cy="914400"/>
          </a:xfrm>
          <a:prstGeom prst="clou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Tôi </a:t>
            </a:r>
            <a:r>
              <a:rPr lang="en-US" sz="2800">
                <a:latin typeface="Arial-Rounded" pitchFamily="34" charset="0"/>
                <a:ea typeface="Arial-Rounded" pitchFamily="34" charset="0"/>
                <a:cs typeface="Arial-Rounded" pitchFamily="34" charset="0"/>
              </a:rPr>
              <a:t>tên là Nam, học sinh lớp </a:t>
            </a:r>
            <a:r>
              <a:rPr lang="en-US" sz="2800">
                <a:latin typeface="Arial Rounded MT Bold" pitchFamily="34" charset="0"/>
                <a:ea typeface="Arial-Rounded" pitchFamily="34" charset="0"/>
                <a:cs typeface="Arial-Rounded" pitchFamily="34" charset="0"/>
              </a:rPr>
              <a:t>1</a:t>
            </a:r>
            <a:r>
              <a:rPr lang="en-US" sz="280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Bạn Nam học lớp mấy?</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Hồi đầu năm, Nam học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Bây giờ, Nam biết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1733550"/>
            <a:ext cx="7467600" cy="1077218"/>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 Ai cũng bảo từ khi đi học, tôi chững chạc hẳn lên.</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Mọi người nhận xét gì về Nam?</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47203"/>
            <a:ext cx="7453746" cy="1077218"/>
          </a:xfrm>
          <a:prstGeom prst="rect">
            <a:avLst/>
          </a:prstGeom>
          <a:solidFill>
            <a:srgbClr val="BEE395"/>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Em cũng là học sinh lớp 1, vậy em thấy mình có điểm gì giống Nam không?</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a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5153976" cy="646331"/>
          </a:xfrm>
          <a:prstGeom prst="rect">
            <a:avLst/>
          </a:prstGeom>
        </p:spPr>
        <p:txBody>
          <a:bodyPr wrap="none">
            <a:spAutoFit/>
          </a:bodyPr>
          <a:lstStyle/>
          <a:p>
            <a:pPr algn="ctr"/>
            <a:r>
              <a:rPr lang="en-US" sz="3600" smtClean="0">
                <a:latin typeface="Arial-Rounded" pitchFamily="34" charset="0"/>
                <a:ea typeface="Arial-Rounded" pitchFamily="34" charset="0"/>
                <a:cs typeface="Arial-Rounded" pitchFamily="34" charset="0"/>
              </a:rPr>
              <a:t>a. Bạn </a:t>
            </a:r>
            <a:r>
              <a:rPr lang="en-US" sz="3600">
                <a:latin typeface="Arial-Rounded" pitchFamily="34" charset="0"/>
                <a:ea typeface="Arial-Rounded" pitchFamily="34" charset="0"/>
                <a:cs typeface="Arial-Rounded" pitchFamily="34" charset="0"/>
              </a:rPr>
              <a:t>Nam học lớp mấy?</a:t>
            </a: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74890" y="2768076"/>
            <a:ext cx="4987006" cy="846386"/>
          </a:xfrm>
          <a:prstGeom prst="rect">
            <a:avLst/>
          </a:prstGeom>
        </p:spPr>
        <p:txBody>
          <a:bodyPr wrap="none">
            <a:spAutoFit/>
          </a:bodyPr>
          <a:lstStyle/>
          <a:p>
            <a:pPr algn="ctr"/>
            <a:r>
              <a:rPr lang="en-US" sz="4900" b="1">
                <a:solidFill>
                  <a:srgbClr val="7030A0"/>
                </a:solidFill>
                <a:latin typeface="HP001 4 hàng" pitchFamily="34" charset="0"/>
                <a:ea typeface="Arial-Rounded" pitchFamily="34" charset="0"/>
                <a:cs typeface="Arial-Rounded" pitchFamily="34" charset="0"/>
              </a:rPr>
              <a:t> Nam hǌ lġ </a:t>
            </a:r>
            <a:r>
              <a:rPr lang="en-US" sz="4900" b="1" smtClean="0">
                <a:solidFill>
                  <a:srgbClr val="7030A0"/>
                </a:solidFill>
                <a:latin typeface="HP001 4 hàng" pitchFamily="34" charset="0"/>
                <a:ea typeface="Arial-Rounded" pitchFamily="34" charset="0"/>
                <a:cs typeface="Arial-Rounded" pitchFamily="34" charset="0"/>
              </a:rPr>
              <a:t>1.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152400" y="1846481"/>
            <a:ext cx="3810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69759" y="2389800"/>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76425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42418"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31342" y="3191269"/>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par>
                          <p:cTn id="34" fill="hold">
                            <p:stCondLst>
                              <p:cond delay="2000"/>
                            </p:stCondLst>
                            <p:childTnLst>
                              <p:par>
                                <p:cTn id="35" presetID="32" presetClass="emph" presetSubtype="0" fill="hold" nodeType="afterEffect">
                                  <p:stCondLst>
                                    <p:cond delay="0"/>
                                  </p:stCondLst>
                                  <p:childTnLst>
                                    <p:animRot by="120000">
                                      <p:cBhvr>
                                        <p:cTn id="36" dur="125" fill="hold">
                                          <p:stCondLst>
                                            <p:cond delay="0"/>
                                          </p:stCondLst>
                                        </p:cTn>
                                        <p:tgtEl>
                                          <p:spTgt spid="11"/>
                                        </p:tgtEl>
                                        <p:attrNameLst>
                                          <p:attrName>r</p:attrName>
                                        </p:attrNameLst>
                                      </p:cBhvr>
                                    </p:animRot>
                                    <p:animRot by="-240000">
                                      <p:cBhvr>
                                        <p:cTn id="37" dur="250" fill="hold">
                                          <p:stCondLst>
                                            <p:cond delay="250"/>
                                          </p:stCondLst>
                                        </p:cTn>
                                        <p:tgtEl>
                                          <p:spTgt spid="11"/>
                                        </p:tgtEl>
                                        <p:attrNameLst>
                                          <p:attrName>r</p:attrName>
                                        </p:attrNameLst>
                                      </p:cBhvr>
                                    </p:animRot>
                                    <p:animRot by="240000">
                                      <p:cBhvr>
                                        <p:cTn id="38" dur="250" fill="hold">
                                          <p:stCondLst>
                                            <p:cond delay="500"/>
                                          </p:stCondLst>
                                        </p:cTn>
                                        <p:tgtEl>
                                          <p:spTgt spid="11"/>
                                        </p:tgtEl>
                                        <p:attrNameLst>
                                          <p:attrName>r</p:attrName>
                                        </p:attrNameLst>
                                      </p:cBhvr>
                                    </p:animRot>
                                    <p:animRot by="-240000">
                                      <p:cBhvr>
                                        <p:cTn id="39" dur="250" fill="hold">
                                          <p:stCondLst>
                                            <p:cond delay="750"/>
                                          </p:stCondLst>
                                        </p:cTn>
                                        <p:tgtEl>
                                          <p:spTgt spid="11"/>
                                        </p:tgtEl>
                                        <p:attrNameLst>
                                          <p:attrName>r</p:attrName>
                                        </p:attrNameLst>
                                      </p:cBhvr>
                                    </p:animRot>
                                    <p:animRot by="120000">
                                      <p:cBhvr>
                                        <p:cTn id="40" dur="250" fill="hold">
                                          <p:stCondLst>
                                            <p:cond delay="1000"/>
                                          </p:stCondLst>
                                        </p:cTn>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80">
                                          <p:stCondLst>
                                            <p:cond delay="0"/>
                                          </p:stCondLst>
                                        </p:cTn>
                                        <p:tgtEl>
                                          <p:spTgt spid="13"/>
                                        </p:tgtEl>
                                      </p:cBhvr>
                                    </p:animEffect>
                                    <p:anim calcmode="lin" valueType="num">
                                      <p:cBhvr>
                                        <p:cTn id="4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3"/>
                                        </p:tgtEl>
                                      </p:cBhvr>
                                      <p:to x="100000" y="60000"/>
                                    </p:animScale>
                                    <p:animScale>
                                      <p:cBhvr>
                                        <p:cTn id="52" dur="166" decel="50000">
                                          <p:stCondLst>
                                            <p:cond delay="676"/>
                                          </p:stCondLst>
                                        </p:cTn>
                                        <p:tgtEl>
                                          <p:spTgt spid="13"/>
                                        </p:tgtEl>
                                      </p:cBhvr>
                                      <p:to x="100000" y="100000"/>
                                    </p:animScale>
                                    <p:animScale>
                                      <p:cBhvr>
                                        <p:cTn id="53" dur="26">
                                          <p:stCondLst>
                                            <p:cond delay="1312"/>
                                          </p:stCondLst>
                                        </p:cTn>
                                        <p:tgtEl>
                                          <p:spTgt spid="13"/>
                                        </p:tgtEl>
                                      </p:cBhvr>
                                      <p:to x="100000" y="80000"/>
                                    </p:animScale>
                                    <p:animScale>
                                      <p:cBhvr>
                                        <p:cTn id="54" dur="166" decel="50000">
                                          <p:stCondLst>
                                            <p:cond delay="1338"/>
                                          </p:stCondLst>
                                        </p:cTn>
                                        <p:tgtEl>
                                          <p:spTgt spid="13"/>
                                        </p:tgtEl>
                                      </p:cBhvr>
                                      <p:to x="100000" y="100000"/>
                                    </p:animScale>
                                    <p:animScale>
                                      <p:cBhvr>
                                        <p:cTn id="55" dur="26">
                                          <p:stCondLst>
                                            <p:cond delay="1642"/>
                                          </p:stCondLst>
                                        </p:cTn>
                                        <p:tgtEl>
                                          <p:spTgt spid="13"/>
                                        </p:tgtEl>
                                      </p:cBhvr>
                                      <p:to x="100000" y="90000"/>
                                    </p:animScale>
                                    <p:animScale>
                                      <p:cBhvr>
                                        <p:cTn id="56" dur="166" decel="50000">
                                          <p:stCondLst>
                                            <p:cond delay="1668"/>
                                          </p:stCondLst>
                                        </p:cTn>
                                        <p:tgtEl>
                                          <p:spTgt spid="13"/>
                                        </p:tgtEl>
                                      </p:cBhvr>
                                      <p:to x="100000" y="100000"/>
                                    </p:animScale>
                                    <p:animScale>
                                      <p:cBhvr>
                                        <p:cTn id="57" dur="26">
                                          <p:stCondLst>
                                            <p:cond delay="1808"/>
                                          </p:stCondLst>
                                        </p:cTn>
                                        <p:tgtEl>
                                          <p:spTgt spid="13"/>
                                        </p:tgtEl>
                                      </p:cBhvr>
                                      <p:to x="100000" y="95000"/>
                                    </p:animScale>
                                    <p:animScale>
                                      <p:cBhvr>
                                        <p:cTn id="58" dur="166" decel="50000">
                                          <p:stCondLst>
                                            <p:cond delay="1834"/>
                                          </p:stCondLst>
                                        </p:cTn>
                                        <p:tgtEl>
                                          <p:spTgt spid="13"/>
                                        </p:tgtEl>
                                      </p:cBhvr>
                                      <p:to x="100000" y="100000"/>
                                    </p:animScale>
                                  </p:childTnLst>
                                </p:cTn>
                              </p:par>
                            </p:childTnLst>
                          </p:cTn>
                        </p:par>
                        <p:par>
                          <p:cTn id="59" fill="hold">
                            <p:stCondLst>
                              <p:cond delay="2000"/>
                            </p:stCondLst>
                            <p:childTnLst>
                              <p:par>
                                <p:cTn id="60" presetID="32" presetClass="emph" presetSubtype="0" fill="hold" nodeType="afterEffect">
                                  <p:stCondLst>
                                    <p:cond delay="0"/>
                                  </p:stCondLst>
                                  <p:childTnLst>
                                    <p:animRot by="120000">
                                      <p:cBhvr>
                                        <p:cTn id="61" dur="125" fill="hold">
                                          <p:stCondLst>
                                            <p:cond delay="0"/>
                                          </p:stCondLst>
                                        </p:cTn>
                                        <p:tgtEl>
                                          <p:spTgt spid="13"/>
                                        </p:tgtEl>
                                        <p:attrNameLst>
                                          <p:attrName>r</p:attrName>
                                        </p:attrNameLst>
                                      </p:cBhvr>
                                    </p:animRot>
                                    <p:animRot by="-240000">
                                      <p:cBhvr>
                                        <p:cTn id="62" dur="250" fill="hold">
                                          <p:stCondLst>
                                            <p:cond delay="250"/>
                                          </p:stCondLst>
                                        </p:cTn>
                                        <p:tgtEl>
                                          <p:spTgt spid="13"/>
                                        </p:tgtEl>
                                        <p:attrNameLst>
                                          <p:attrName>r</p:attrName>
                                        </p:attrNameLst>
                                      </p:cBhvr>
                                    </p:animRot>
                                    <p:animRot by="240000">
                                      <p:cBhvr>
                                        <p:cTn id="63" dur="250" fill="hold">
                                          <p:stCondLst>
                                            <p:cond delay="500"/>
                                          </p:stCondLst>
                                        </p:cTn>
                                        <p:tgtEl>
                                          <p:spTgt spid="13"/>
                                        </p:tgtEl>
                                        <p:attrNameLst>
                                          <p:attrName>r</p:attrName>
                                        </p:attrNameLst>
                                      </p:cBhvr>
                                    </p:animRot>
                                    <p:animRot by="-240000">
                                      <p:cBhvr>
                                        <p:cTn id="64" dur="250" fill="hold">
                                          <p:stCondLst>
                                            <p:cond delay="750"/>
                                          </p:stCondLst>
                                        </p:cTn>
                                        <p:tgtEl>
                                          <p:spTgt spid="13"/>
                                        </p:tgtEl>
                                        <p:attrNameLst>
                                          <p:attrName>r</p:attrName>
                                        </p:attrNameLst>
                                      </p:cBhvr>
                                    </p:animRot>
                                    <p:animRot by="120000">
                                      <p:cBhvr>
                                        <p:cTn id="65" dur="250" fill="hold">
                                          <p:stCondLst>
                                            <p:cond delay="1000"/>
                                          </p:stCondLst>
                                        </p:cTn>
                                        <p:tgtEl>
                                          <p:spTgt spid="13"/>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80">
                                          <p:stCondLst>
                                            <p:cond delay="0"/>
                                          </p:stCondLst>
                                        </p:cTn>
                                        <p:tgtEl>
                                          <p:spTgt spid="15"/>
                                        </p:tgtEl>
                                      </p:cBhvr>
                                    </p:animEffect>
                                    <p:anim calcmode="lin" valueType="num">
                                      <p:cBhvr>
                                        <p:cTn id="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6" dur="26">
                                          <p:stCondLst>
                                            <p:cond delay="650"/>
                                          </p:stCondLst>
                                        </p:cTn>
                                        <p:tgtEl>
                                          <p:spTgt spid="15"/>
                                        </p:tgtEl>
                                      </p:cBhvr>
                                      <p:to x="100000" y="60000"/>
                                    </p:animScale>
                                    <p:animScale>
                                      <p:cBhvr>
                                        <p:cTn id="77" dur="166" decel="50000">
                                          <p:stCondLst>
                                            <p:cond delay="676"/>
                                          </p:stCondLst>
                                        </p:cTn>
                                        <p:tgtEl>
                                          <p:spTgt spid="15"/>
                                        </p:tgtEl>
                                      </p:cBhvr>
                                      <p:to x="100000" y="100000"/>
                                    </p:animScale>
                                    <p:animScale>
                                      <p:cBhvr>
                                        <p:cTn id="78" dur="26">
                                          <p:stCondLst>
                                            <p:cond delay="1312"/>
                                          </p:stCondLst>
                                        </p:cTn>
                                        <p:tgtEl>
                                          <p:spTgt spid="15"/>
                                        </p:tgtEl>
                                      </p:cBhvr>
                                      <p:to x="100000" y="80000"/>
                                    </p:animScale>
                                    <p:animScale>
                                      <p:cBhvr>
                                        <p:cTn id="79" dur="166" decel="50000">
                                          <p:stCondLst>
                                            <p:cond delay="1338"/>
                                          </p:stCondLst>
                                        </p:cTn>
                                        <p:tgtEl>
                                          <p:spTgt spid="15"/>
                                        </p:tgtEl>
                                      </p:cBhvr>
                                      <p:to x="100000" y="100000"/>
                                    </p:animScale>
                                    <p:animScale>
                                      <p:cBhvr>
                                        <p:cTn id="80" dur="26">
                                          <p:stCondLst>
                                            <p:cond delay="1642"/>
                                          </p:stCondLst>
                                        </p:cTn>
                                        <p:tgtEl>
                                          <p:spTgt spid="15"/>
                                        </p:tgtEl>
                                      </p:cBhvr>
                                      <p:to x="100000" y="90000"/>
                                    </p:animScale>
                                    <p:animScale>
                                      <p:cBhvr>
                                        <p:cTn id="81" dur="166" decel="50000">
                                          <p:stCondLst>
                                            <p:cond delay="1668"/>
                                          </p:stCondLst>
                                        </p:cTn>
                                        <p:tgtEl>
                                          <p:spTgt spid="15"/>
                                        </p:tgtEl>
                                      </p:cBhvr>
                                      <p:to x="100000" y="100000"/>
                                    </p:animScale>
                                    <p:animScale>
                                      <p:cBhvr>
                                        <p:cTn id="82" dur="26">
                                          <p:stCondLst>
                                            <p:cond delay="1808"/>
                                          </p:stCondLst>
                                        </p:cTn>
                                        <p:tgtEl>
                                          <p:spTgt spid="15"/>
                                        </p:tgtEl>
                                      </p:cBhvr>
                                      <p:to x="100000" y="95000"/>
                                    </p:animScale>
                                    <p:animScale>
                                      <p:cBhvr>
                                        <p:cTn id="83" dur="166" decel="50000">
                                          <p:stCondLst>
                                            <p:cond delay="1834"/>
                                          </p:stCondLst>
                                        </p:cTn>
                                        <p:tgtEl>
                                          <p:spTgt spid="15"/>
                                        </p:tgtEl>
                                      </p:cBhvr>
                                      <p:to x="100000" y="100000"/>
                                    </p:animScale>
                                  </p:childTnLst>
                                </p:cTn>
                              </p:par>
                            </p:childTnLst>
                          </p:cTn>
                        </p:par>
                        <p:par>
                          <p:cTn id="84" fill="hold">
                            <p:stCondLst>
                              <p:cond delay="2000"/>
                            </p:stCondLst>
                            <p:childTnLst>
                              <p:par>
                                <p:cTn id="85" presetID="8" presetClass="emph" presetSubtype="0" fill="hold" nodeType="afterEffect">
                                  <p:stCondLst>
                                    <p:cond delay="0"/>
                                  </p:stCondLst>
                                  <p:childTnLst>
                                    <p:animRot by="21600000">
                                      <p:cBhvr>
                                        <p:cTn id="86" dur="2000" fill="hold"/>
                                        <p:tgtEl>
                                          <p:spTgt spid="15"/>
                                        </p:tgtEl>
                                        <p:attrNameLst>
                                          <p:attrName>r</p:attrName>
                                        </p:attrNameLst>
                                      </p:cBhvr>
                                    </p:animRot>
                                  </p:childTnLst>
                                </p:cTn>
                              </p:par>
                              <p:par>
                                <p:cTn id="87" presetID="26"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80">
                                          <p:stCondLst>
                                            <p:cond delay="0"/>
                                          </p:stCondLst>
                                        </p:cTn>
                                        <p:tgtEl>
                                          <p:spTgt spid="17"/>
                                        </p:tgtEl>
                                      </p:cBhvr>
                                    </p:animEffect>
                                    <p:anim calcmode="lin" valueType="num">
                                      <p:cBhvr>
                                        <p:cTn id="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5" dur="26">
                                          <p:stCondLst>
                                            <p:cond delay="650"/>
                                          </p:stCondLst>
                                        </p:cTn>
                                        <p:tgtEl>
                                          <p:spTgt spid="17"/>
                                        </p:tgtEl>
                                      </p:cBhvr>
                                      <p:to x="100000" y="60000"/>
                                    </p:animScale>
                                    <p:animScale>
                                      <p:cBhvr>
                                        <p:cTn id="96" dur="166" decel="50000">
                                          <p:stCondLst>
                                            <p:cond delay="676"/>
                                          </p:stCondLst>
                                        </p:cTn>
                                        <p:tgtEl>
                                          <p:spTgt spid="17"/>
                                        </p:tgtEl>
                                      </p:cBhvr>
                                      <p:to x="100000" y="100000"/>
                                    </p:animScale>
                                    <p:animScale>
                                      <p:cBhvr>
                                        <p:cTn id="97" dur="26">
                                          <p:stCondLst>
                                            <p:cond delay="1312"/>
                                          </p:stCondLst>
                                        </p:cTn>
                                        <p:tgtEl>
                                          <p:spTgt spid="17"/>
                                        </p:tgtEl>
                                      </p:cBhvr>
                                      <p:to x="100000" y="80000"/>
                                    </p:animScale>
                                    <p:animScale>
                                      <p:cBhvr>
                                        <p:cTn id="98" dur="166" decel="50000">
                                          <p:stCondLst>
                                            <p:cond delay="1338"/>
                                          </p:stCondLst>
                                        </p:cTn>
                                        <p:tgtEl>
                                          <p:spTgt spid="17"/>
                                        </p:tgtEl>
                                      </p:cBhvr>
                                      <p:to x="100000" y="100000"/>
                                    </p:animScale>
                                    <p:animScale>
                                      <p:cBhvr>
                                        <p:cTn id="99" dur="26">
                                          <p:stCondLst>
                                            <p:cond delay="1642"/>
                                          </p:stCondLst>
                                        </p:cTn>
                                        <p:tgtEl>
                                          <p:spTgt spid="17"/>
                                        </p:tgtEl>
                                      </p:cBhvr>
                                      <p:to x="100000" y="90000"/>
                                    </p:animScale>
                                    <p:animScale>
                                      <p:cBhvr>
                                        <p:cTn id="100" dur="166" decel="50000">
                                          <p:stCondLst>
                                            <p:cond delay="1668"/>
                                          </p:stCondLst>
                                        </p:cTn>
                                        <p:tgtEl>
                                          <p:spTgt spid="17"/>
                                        </p:tgtEl>
                                      </p:cBhvr>
                                      <p:to x="100000" y="100000"/>
                                    </p:animScale>
                                    <p:animScale>
                                      <p:cBhvr>
                                        <p:cTn id="101" dur="26">
                                          <p:stCondLst>
                                            <p:cond delay="1808"/>
                                          </p:stCondLst>
                                        </p:cTn>
                                        <p:tgtEl>
                                          <p:spTgt spid="17"/>
                                        </p:tgtEl>
                                      </p:cBhvr>
                                      <p:to x="100000" y="95000"/>
                                    </p:animScale>
                                    <p:animScale>
                                      <p:cBhvr>
                                        <p:cTn id="102" dur="166" decel="50000">
                                          <p:stCondLst>
                                            <p:cond delay="1834"/>
                                          </p:stCondLst>
                                        </p:cTn>
                                        <p:tgtEl>
                                          <p:spTgt spid="17"/>
                                        </p:tgtEl>
                                      </p:cBhvr>
                                      <p:to x="100000" y="100000"/>
                                    </p:animScale>
                                  </p:childTnLst>
                                </p:cTn>
                              </p:par>
                            </p:childTnLst>
                          </p:cTn>
                        </p:par>
                        <p:par>
                          <p:cTn id="103" fill="hold">
                            <p:stCondLst>
                              <p:cond delay="4000"/>
                            </p:stCondLst>
                            <p:childTnLst>
                              <p:par>
                                <p:cTn id="104" presetID="8" presetClass="emph" presetSubtype="0" fill="hold" nodeType="afterEffect">
                                  <p:stCondLst>
                                    <p:cond delay="0"/>
                                  </p:stCondLst>
                                  <p:childTnLst>
                                    <p:animRot by="21600000">
                                      <p:cBhvr>
                                        <p:cTn id="105" dur="2000" fill="hold"/>
                                        <p:tgtEl>
                                          <p:spTgt spid="17"/>
                                        </p:tgtEl>
                                        <p:attrNameLst>
                                          <p:attrName>r</p:attrName>
                                        </p:attrNameLst>
                                      </p:cBhvr>
                                    </p:animRot>
                                  </p:childTnLst>
                                </p:cTn>
                              </p:par>
                              <p:par>
                                <p:cTn id="106" presetID="26"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80">
                                          <p:stCondLst>
                                            <p:cond delay="0"/>
                                          </p:stCondLst>
                                        </p:cTn>
                                        <p:tgtEl>
                                          <p:spTgt spid="18"/>
                                        </p:tgtEl>
                                      </p:cBhvr>
                                    </p:animEffect>
                                    <p:anim calcmode="lin" valueType="num">
                                      <p:cBhvr>
                                        <p:cTn id="10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4" dur="26">
                                          <p:stCondLst>
                                            <p:cond delay="650"/>
                                          </p:stCondLst>
                                        </p:cTn>
                                        <p:tgtEl>
                                          <p:spTgt spid="18"/>
                                        </p:tgtEl>
                                      </p:cBhvr>
                                      <p:to x="100000" y="60000"/>
                                    </p:animScale>
                                    <p:animScale>
                                      <p:cBhvr>
                                        <p:cTn id="115" dur="166" decel="50000">
                                          <p:stCondLst>
                                            <p:cond delay="676"/>
                                          </p:stCondLst>
                                        </p:cTn>
                                        <p:tgtEl>
                                          <p:spTgt spid="18"/>
                                        </p:tgtEl>
                                      </p:cBhvr>
                                      <p:to x="100000" y="100000"/>
                                    </p:animScale>
                                    <p:animScale>
                                      <p:cBhvr>
                                        <p:cTn id="116" dur="26">
                                          <p:stCondLst>
                                            <p:cond delay="1312"/>
                                          </p:stCondLst>
                                        </p:cTn>
                                        <p:tgtEl>
                                          <p:spTgt spid="18"/>
                                        </p:tgtEl>
                                      </p:cBhvr>
                                      <p:to x="100000" y="80000"/>
                                    </p:animScale>
                                    <p:animScale>
                                      <p:cBhvr>
                                        <p:cTn id="117" dur="166" decel="50000">
                                          <p:stCondLst>
                                            <p:cond delay="1338"/>
                                          </p:stCondLst>
                                        </p:cTn>
                                        <p:tgtEl>
                                          <p:spTgt spid="18"/>
                                        </p:tgtEl>
                                      </p:cBhvr>
                                      <p:to x="100000" y="100000"/>
                                    </p:animScale>
                                    <p:animScale>
                                      <p:cBhvr>
                                        <p:cTn id="118" dur="26">
                                          <p:stCondLst>
                                            <p:cond delay="1642"/>
                                          </p:stCondLst>
                                        </p:cTn>
                                        <p:tgtEl>
                                          <p:spTgt spid="18"/>
                                        </p:tgtEl>
                                      </p:cBhvr>
                                      <p:to x="100000" y="90000"/>
                                    </p:animScale>
                                    <p:animScale>
                                      <p:cBhvr>
                                        <p:cTn id="119" dur="166" decel="50000">
                                          <p:stCondLst>
                                            <p:cond delay="1668"/>
                                          </p:stCondLst>
                                        </p:cTn>
                                        <p:tgtEl>
                                          <p:spTgt spid="18"/>
                                        </p:tgtEl>
                                      </p:cBhvr>
                                      <p:to x="100000" y="100000"/>
                                    </p:animScale>
                                    <p:animScale>
                                      <p:cBhvr>
                                        <p:cTn id="120" dur="26">
                                          <p:stCondLst>
                                            <p:cond delay="1808"/>
                                          </p:stCondLst>
                                        </p:cTn>
                                        <p:tgtEl>
                                          <p:spTgt spid="18"/>
                                        </p:tgtEl>
                                      </p:cBhvr>
                                      <p:to x="100000" y="95000"/>
                                    </p:animScale>
                                    <p:animScale>
                                      <p:cBhvr>
                                        <p:cTn id="121" dur="166" decel="50000">
                                          <p:stCondLst>
                                            <p:cond delay="1834"/>
                                          </p:stCondLst>
                                        </p:cTn>
                                        <p:tgtEl>
                                          <p:spTgt spid="18"/>
                                        </p:tgtEl>
                                      </p:cBhvr>
                                      <p:to x="100000" y="100000"/>
                                    </p:animScale>
                                  </p:childTnLst>
                                </p:cTn>
                              </p:par>
                            </p:childTnLst>
                          </p:cTn>
                        </p:par>
                        <p:par>
                          <p:cTn id="122" fill="hold">
                            <p:stCondLst>
                              <p:cond delay="6000"/>
                            </p:stCondLst>
                            <p:childTnLst>
                              <p:par>
                                <p:cTn id="123" presetID="8" presetClass="emph" presetSubtype="0" fill="hold" nodeType="afterEffect">
                                  <p:stCondLst>
                                    <p:cond delay="0"/>
                                  </p:stCondLst>
                                  <p:childTnLst>
                                    <p:animRot by="21600000">
                                      <p:cBhvr>
                                        <p:cTn id="1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 Tôi là học sinh lớp 1</a:t>
            </a:r>
          </a:p>
          <a:p>
            <a:pPr algn="ctr"/>
            <a:r>
              <a:rPr lang="en-US" sz="2800" b="1" smtClean="0">
                <a:latin typeface="Arial-Rounded" pitchFamily="34" charset="0"/>
                <a:ea typeface="Arial-Rounded" pitchFamily="34" charset="0"/>
                <a:cs typeface="Arial-Rounded" pitchFamily="34" charset="0"/>
              </a:rPr>
              <a:t>      + Xem bài trang 6, trang 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81831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907612"/>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Từ khi đi học, em thích và không thích những gì?</a:t>
            </a:r>
            <a:endParaRPr lang="en-US" sz="24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56"/>
          <a:stretch/>
        </p:blipFill>
        <p:spPr>
          <a:xfrm>
            <a:off x="2438400" y="1485066"/>
            <a:ext cx="3505200" cy="3196742"/>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798368" y="577402"/>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Tôi là học sinh lớp </a:t>
            </a:r>
            <a:r>
              <a:rPr lang="en-US" sz="2800" b="1" smtClean="0">
                <a:latin typeface="Arial Rounded MT Bold" pitchFamily="34" charset="0"/>
                <a:ea typeface="Arial-Rounded" pitchFamily="34" charset="0"/>
                <a:cs typeface="Arial-Rounded" pitchFamily="34" charset="0"/>
              </a:rPr>
              <a:t>1</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0" y="1047750"/>
            <a:ext cx="7239000" cy="4031861"/>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Tôi tên là Nam, học sinh lớp </a:t>
            </a:r>
            <a:r>
              <a:rPr lang="en-US" sz="2800" smtClean="0">
                <a:latin typeface="Arial Rounded MT Bold" pitchFamily="34" charset="0"/>
                <a:ea typeface="Arial-Rounded" pitchFamily="34" charset="0"/>
                <a:cs typeface="Arial-Rounded" pitchFamily="34" charset="0"/>
              </a:rPr>
              <a:t>1</a:t>
            </a:r>
            <a:r>
              <a:rPr lang="en-US" sz="2800" smtClean="0">
                <a:latin typeface="Arial-Rounded" pitchFamily="34" charset="0"/>
                <a:ea typeface="Arial-Rounded" pitchFamily="34" charset="0"/>
                <a:cs typeface="Arial-Rounded" pitchFamily="34" charset="0"/>
              </a:rPr>
              <a:t>A, Trường Tiểu học Lê Quý Đôn. Ngày đầu đi học, mặc bộ đồng phục của trường, tôi hãnh diện lắm.</a:t>
            </a:r>
          </a:p>
          <a:p>
            <a:pPr algn="just"/>
            <a:r>
              <a:rPr lang="en-US" sz="2800" smtClean="0">
                <a:latin typeface="Arial-Rounded" pitchFamily="34" charset="0"/>
                <a:ea typeface="Arial-Rounded" pitchFamily="34" charset="0"/>
                <a:cs typeface="Arial-Rounded" pitchFamily="34" charset="0"/>
              </a:rPr>
              <a:t>	Hồi đầu năm học, tôi mới học chữ cái. Thế mà bây giờ, tôi đã đọc được truyện tranh. Tôi còn biết làm Toán nữa. Tôi có thêm nhiều bạn mới.</a:t>
            </a:r>
          </a:p>
          <a:p>
            <a:pPr algn="just"/>
            <a:r>
              <a:rPr lang="en-US" sz="2800" smtClean="0">
                <a:latin typeface="Arial-Rounded" pitchFamily="34" charset="0"/>
                <a:ea typeface="Arial-Rounded" pitchFamily="34" charset="0"/>
                <a:cs typeface="Arial-Rounded" pitchFamily="34" charset="0"/>
              </a:rPr>
              <a:t>	Ai cũng bảo từ khi đi học, tôi chững chạc hẳn lên.</a:t>
            </a:r>
            <a:endParaRPr lang="en-US" sz="2800">
              <a:latin typeface="Arial Rounded MT Bol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1014845"/>
            <a:ext cx="2268537"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61950"/>
            <a:ext cx="51041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71700" y="3790950"/>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cxnSp>
        <p:nvCxnSpPr>
          <p:cNvPr id="4" name="Straight Connector 3"/>
          <p:cNvCxnSpPr/>
          <p:nvPr/>
        </p:nvCxnSpPr>
        <p:spPr>
          <a:xfrm flipH="1">
            <a:off x="4298373" y="108969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324600" y="138829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954982" y="1669763"/>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989619" y="19917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63391" y="2260751"/>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82636" y="2503987"/>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71800" y="3160568"/>
            <a:ext cx="38100" cy="292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52255" y="5905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4284518" y="9162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457450" y="168067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1780309" y="184603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1780309" y="22607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4972050" y="24131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2452255" y="2870351"/>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09550"/>
            <a:ext cx="5715000" cy="358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9469" y="4140487"/>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1929249" y="1678132"/>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901046" y="1667741"/>
            <a:ext cx="1118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867400" y="2332759"/>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3312968"/>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45538" y="42481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5750"/>
            <a:ext cx="63170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1733550"/>
            <a:ext cx="8382000" cy="1077218"/>
          </a:xfrm>
          <a:prstGeom prst="rect">
            <a:avLst/>
          </a:prstGeom>
          <a:no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Tôi </a:t>
            </a:r>
            <a:r>
              <a:rPr lang="en-US" sz="3200">
                <a:latin typeface="Arial-Rounded" pitchFamily="34" charset="0"/>
                <a:ea typeface="Arial-Rounded" pitchFamily="34" charset="0"/>
                <a:cs typeface="Arial-Rounded" pitchFamily="34" charset="0"/>
              </a:rPr>
              <a:t>tên là Nam, học sinh lớp </a:t>
            </a:r>
            <a:r>
              <a:rPr lang="en-US" sz="3200">
                <a:latin typeface="Arial Rounded MT Bol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A, Trường Tiểu học Lê Quý Đôn.</a:t>
            </a:r>
          </a:p>
        </p:txBody>
      </p:sp>
      <p:cxnSp>
        <p:nvCxnSpPr>
          <p:cNvPr id="5" name="Straight Connector 4"/>
          <p:cNvCxnSpPr/>
          <p:nvPr/>
        </p:nvCxnSpPr>
        <p:spPr>
          <a:xfrm flipH="1">
            <a:off x="3120736" y="18244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9817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284724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Ngày đầu đi học, mặc bộ đồng phục của trường, tôi hãnh diện lắm.</a:t>
            </a:r>
          </a:p>
        </p:txBody>
      </p:sp>
      <p:cxnSp>
        <p:nvCxnSpPr>
          <p:cNvPr id="10" name="Straight Connector 9"/>
          <p:cNvCxnSpPr/>
          <p:nvPr/>
        </p:nvCxnSpPr>
        <p:spPr>
          <a:xfrm flipH="1">
            <a:off x="3962400" y="296062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52600"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112368" y="4244395"/>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105441"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91586" y="4244396"/>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280555"/>
            <a:ext cx="6553199" cy="411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9034"/>
            <a:ext cx="4942724" cy="309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370</Words>
  <Application>Microsoft Office PowerPoint</Application>
  <PresentationFormat>On-screen Show (16:9)</PresentationFormat>
  <Paragraphs>59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56</cp:revision>
  <dcterms:created xsi:type="dcterms:W3CDTF">2020-12-08T15:48:47Z</dcterms:created>
  <dcterms:modified xsi:type="dcterms:W3CDTF">2022-01-04T23:12:43Z</dcterms:modified>
</cp:coreProperties>
</file>